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7854950" cy="2085975"/>
          </a:xfrm>
        </p:spPr>
        <p:txBody>
          <a:bodyPr/>
          <a:lstStyle/>
          <a:p>
            <a:pPr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IN  THE  NAME  OF  GOD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3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General Signs And Symptoms</a:t>
            </a:r>
            <a:endParaRPr lang="fa-IR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5B4DC874-74BA-A36F-68DC-F0E7AC11B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3000" dirty="0"/>
              <a:t>Site of aspiration often determines symptoms</a:t>
            </a:r>
          </a:p>
          <a:p>
            <a:r>
              <a:rPr lang="en-US" altLang="en-US" sz="3000" dirty="0"/>
              <a:t>May have generalized wheezing or localized findings </a:t>
            </a:r>
          </a:p>
          <a:p>
            <a:pPr lvl="1"/>
            <a:r>
              <a:rPr lang="en-US" altLang="en-US" sz="2600" dirty="0"/>
              <a:t>Monophonic wheezing, decreased air entry</a:t>
            </a:r>
          </a:p>
          <a:p>
            <a:r>
              <a:rPr lang="en-US" altLang="en-US" sz="3000" dirty="0"/>
              <a:t>Regional variation in air entry an important clue</a:t>
            </a:r>
          </a:p>
          <a:p>
            <a:pPr lvl="1"/>
            <a:r>
              <a:rPr lang="en-US" altLang="en-US" sz="2600" dirty="0"/>
              <a:t>Often detected only if careful and thorough exam when child is quiet and minimal ambient noise</a:t>
            </a:r>
          </a:p>
          <a:p>
            <a:r>
              <a:rPr lang="en-US" altLang="en-US" sz="3000" dirty="0"/>
              <a:t>Classic triad in only 57%</a:t>
            </a:r>
          </a:p>
          <a:p>
            <a:pPr lvl="1"/>
            <a:r>
              <a:rPr lang="en-US" altLang="en-US" sz="2600" dirty="0"/>
              <a:t>Wheeze, cough and decreased breath sounds</a:t>
            </a:r>
          </a:p>
          <a:p>
            <a:r>
              <a:rPr lang="en-US" altLang="en-US" sz="3000" dirty="0"/>
              <a:t>25-40% with normal exam</a:t>
            </a:r>
          </a:p>
        </p:txBody>
      </p:sp>
    </p:spTree>
    <p:extLst>
      <p:ext uri="{BB962C8B-B14F-4D97-AF65-F5344CB8AC3E}">
        <p14:creationId xmlns:p14="http://schemas.microsoft.com/office/powerpoint/2010/main" val="31462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D845DF80-5C32-B427-E52B-BBE4A26EA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400" dirty="0"/>
              <a:t>Often Need High Level Of Suspicion To Diagnose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FBAB7E53-2179-AA82-D859-772DF4BA9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Suggestive history more likely with youngest and oldest children</a:t>
            </a:r>
          </a:p>
          <a:p>
            <a:pPr lvl="1"/>
            <a:r>
              <a:rPr lang="en-US" altLang="en-US" sz="3000" dirty="0"/>
              <a:t>Witnessed choking episode has a sensitivity of 76-92% for diagnosing aspiration</a:t>
            </a:r>
          </a:p>
          <a:p>
            <a:r>
              <a:rPr lang="en-US" altLang="en-US" sz="3200" dirty="0"/>
              <a:t>HOWEVER, only 50% of diagnoses occur in the first 24 hours</a:t>
            </a:r>
          </a:p>
          <a:p>
            <a:pPr lvl="1"/>
            <a:r>
              <a:rPr lang="en-US" altLang="en-US" sz="3000" dirty="0"/>
              <a:t>80% within first week</a:t>
            </a:r>
          </a:p>
          <a:p>
            <a:pPr lvl="1"/>
            <a:r>
              <a:rPr lang="en-US" altLang="en-US" sz="3000" dirty="0"/>
              <a:t>Will sometimes take years</a:t>
            </a:r>
          </a:p>
        </p:txBody>
      </p:sp>
    </p:spTree>
    <p:extLst>
      <p:ext uri="{BB962C8B-B14F-4D97-AF65-F5344CB8AC3E}">
        <p14:creationId xmlns:p14="http://schemas.microsoft.com/office/powerpoint/2010/main" val="463553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sz="5400" b="1" dirty="0" smtClean="0">
                <a:solidFill>
                  <a:srgbClr val="0070C0"/>
                </a:solidFill>
                <a:latin typeface="+mj-lt"/>
              </a:rPr>
              <a:t>THANKS </a:t>
            </a:r>
          </a:p>
          <a:p>
            <a:pPr algn="ctr">
              <a:buFontTx/>
              <a:buNone/>
              <a:defRPr/>
            </a:pPr>
            <a:endParaRPr lang="en-US" sz="5400" b="1" dirty="0" smtClean="0">
              <a:solidFill>
                <a:srgbClr val="0070C0"/>
              </a:solidFill>
              <a:latin typeface="+mj-lt"/>
            </a:endParaRPr>
          </a:p>
          <a:p>
            <a:pPr algn="ctr">
              <a:buFontTx/>
              <a:buNone/>
              <a:defRPr/>
            </a:pPr>
            <a:r>
              <a:rPr lang="en-US" sz="5400" b="1" dirty="0" smtClean="0">
                <a:solidFill>
                  <a:srgbClr val="0070C0"/>
                </a:solidFill>
                <a:latin typeface="+mj-lt"/>
              </a:rPr>
              <a:t>FOR  YOUR  ATTENTION </a:t>
            </a:r>
            <a:endParaRPr lang="en-US" sz="5400" b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3900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Foreign Body Aspirations </a:t>
            </a:r>
            <a:br>
              <a:rPr lang="en-US" altLang="en-US" dirty="0"/>
            </a:br>
            <a:r>
              <a:rPr lang="en-US" altLang="en-US" dirty="0"/>
              <a:t>In Children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Nemat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Bilan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 err="1">
                <a:solidFill>
                  <a:srgbClr val="FF0000"/>
                </a:solidFill>
              </a:rPr>
              <a:t>Pediatic</a:t>
            </a:r>
            <a:r>
              <a:rPr lang="en-US" dirty="0">
                <a:solidFill>
                  <a:srgbClr val="FF0000"/>
                </a:solidFill>
              </a:rPr>
              <a:t> Pulmonologist</a:t>
            </a:r>
            <a:endParaRPr lang="fa-IR" dirty="0">
              <a:solidFill>
                <a:srgbClr val="FF0000"/>
              </a:solidFill>
            </a:endParaRPr>
          </a:p>
          <a:p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460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Epidemiology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400" dirty="0"/>
              <a:t>More than 17,000 ED visits for children younger than 14 years (2000)</a:t>
            </a:r>
          </a:p>
          <a:p>
            <a:pPr>
              <a:lnSpc>
                <a:spcPct val="90000"/>
              </a:lnSpc>
            </a:pPr>
            <a:r>
              <a:rPr lang="en-US" altLang="en-US" sz="3400" dirty="0"/>
              <a:t>More than 3500 deaths per year (2005-2007)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/>
              <a:t>5</a:t>
            </a:r>
            <a:r>
              <a:rPr lang="en-US" altLang="en-US" sz="3000" baseline="30000" dirty="0"/>
              <a:t>th</a:t>
            </a:r>
            <a:r>
              <a:rPr lang="en-US" altLang="en-US" sz="3000" dirty="0"/>
              <a:t> most common cause of unintentional-injury mortality in the U.S.</a:t>
            </a:r>
          </a:p>
          <a:p>
            <a:pPr lvl="1">
              <a:lnSpc>
                <a:spcPct val="90000"/>
              </a:lnSpc>
            </a:pPr>
            <a:r>
              <a:rPr lang="en-US" altLang="en-US" sz="3000" dirty="0"/>
              <a:t>Leading cause of unintentional-injury mortality in children less than 1 year</a:t>
            </a:r>
          </a:p>
        </p:txBody>
      </p:sp>
    </p:spTree>
    <p:extLst>
      <p:ext uri="{BB962C8B-B14F-4D97-AF65-F5344CB8AC3E}">
        <p14:creationId xmlns:p14="http://schemas.microsoft.com/office/powerpoint/2010/main" val="148669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Who Is At Risk?</a:t>
            </a:r>
            <a:endParaRPr lang="fa-IR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xmlns="" id="{4D367A31-97B6-D623-4490-1B34664FF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Majority of aspirations in children younger than 3 years</a:t>
            </a:r>
            <a:endParaRPr lang="en-US" altLang="en-US" sz="2000" dirty="0"/>
          </a:p>
          <a:p>
            <a:pPr lvl="1"/>
            <a:r>
              <a:rPr lang="en-US" altLang="en-US" sz="2000" dirty="0"/>
              <a:t>Love to put things in their mouth</a:t>
            </a:r>
          </a:p>
          <a:p>
            <a:pPr lvl="1"/>
            <a:r>
              <a:rPr lang="en-US" altLang="en-US" sz="2000" dirty="0"/>
              <a:t>Lack of efficient molars</a:t>
            </a:r>
          </a:p>
          <a:p>
            <a:pPr lvl="1"/>
            <a:r>
              <a:rPr lang="en-US" altLang="en-US" sz="2000" dirty="0"/>
              <a:t>Activity while eating</a:t>
            </a:r>
          </a:p>
          <a:p>
            <a:r>
              <a:rPr lang="en-US" altLang="en-US" sz="2400" dirty="0"/>
              <a:t>Boys outnumber girls 2:1</a:t>
            </a:r>
          </a:p>
          <a:p>
            <a:r>
              <a:rPr lang="en-US" altLang="en-US" sz="2400" dirty="0"/>
              <a:t>Other risks</a:t>
            </a:r>
          </a:p>
          <a:p>
            <a:pPr lvl="1"/>
            <a:r>
              <a:rPr lang="en-US" altLang="en-US" sz="2000" dirty="0"/>
              <a:t>Anatomically abnormal airway</a:t>
            </a:r>
          </a:p>
          <a:p>
            <a:pPr lvl="1"/>
            <a:r>
              <a:rPr lang="en-US" altLang="en-US" sz="2000" dirty="0"/>
              <a:t>Neuromuscular disease</a:t>
            </a:r>
          </a:p>
          <a:p>
            <a:pPr lvl="1"/>
            <a:r>
              <a:rPr lang="en-US" altLang="en-US" sz="2000" dirty="0"/>
              <a:t>Poorly protected airway (e.g., alcohol or sedative overdose)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2938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Gets Aspirated?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Food</a:t>
            </a:r>
          </a:p>
          <a:p>
            <a:pPr lvl="1"/>
            <a:r>
              <a:rPr lang="en-US" altLang="en-US" dirty="0"/>
              <a:t>Infants and toddlers</a:t>
            </a:r>
          </a:p>
          <a:p>
            <a:pPr lvl="1"/>
            <a:r>
              <a:rPr lang="en-US" altLang="en-US" dirty="0"/>
              <a:t>Peanuts (36-55%) and other nuts</a:t>
            </a:r>
          </a:p>
          <a:p>
            <a:pPr lvl="1"/>
            <a:r>
              <a:rPr lang="en-US" altLang="en-US" dirty="0"/>
              <a:t>Seeds</a:t>
            </a:r>
          </a:p>
          <a:p>
            <a:pPr lvl="1"/>
            <a:r>
              <a:rPr lang="en-US" altLang="en-US" dirty="0"/>
              <a:t>Popcorn</a:t>
            </a:r>
          </a:p>
          <a:p>
            <a:pPr lvl="1"/>
            <a:r>
              <a:rPr lang="en-US" altLang="en-US" dirty="0"/>
              <a:t>Hot dogs</a:t>
            </a:r>
          </a:p>
          <a:p>
            <a:r>
              <a:rPr lang="en-US" altLang="en-US" dirty="0"/>
              <a:t>Non-food items</a:t>
            </a:r>
          </a:p>
          <a:p>
            <a:pPr lvl="1"/>
            <a:r>
              <a:rPr lang="en-US" altLang="en-US" dirty="0"/>
              <a:t>Older children</a:t>
            </a:r>
          </a:p>
          <a:p>
            <a:pPr lvl="1"/>
            <a:r>
              <a:rPr lang="en-US" altLang="en-US" dirty="0"/>
              <a:t>Coins, paper clips, pins, pen caps</a:t>
            </a:r>
          </a:p>
          <a:p>
            <a:endParaRPr lang="fa-IR" dirty="0"/>
          </a:p>
        </p:txBody>
      </p:sp>
      <p:pic>
        <p:nvPicPr>
          <p:cNvPr id="4" name="Content Placeholder 5" descr="Foreign_bodies_A.jpg">
            <a:extLst>
              <a:ext uri="{FF2B5EF4-FFF2-40B4-BE49-F238E27FC236}">
                <a16:creationId xmlns:a16="http://schemas.microsoft.com/office/drawing/2014/main" xmlns="" id="{0011FEF3-D0A8-AEF5-3E64-1961701C6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9" y="1524000"/>
            <a:ext cx="238601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6" descr="Foreign_bodies_B.jpg">
            <a:extLst>
              <a:ext uri="{FF2B5EF4-FFF2-40B4-BE49-F238E27FC236}">
                <a16:creationId xmlns:a16="http://schemas.microsoft.com/office/drawing/2014/main" xmlns="" id="{B586FCF3-5536-9080-E279-DD291244C8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72188" y="4112804"/>
            <a:ext cx="2814637" cy="220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54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Dangerous Objects</a:t>
            </a:r>
            <a:endParaRPr lang="fa-IR" dirty="0"/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xmlns="" id="{91B8B04A-FE1D-C779-9719-4ADC39CDC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Round</a:t>
            </a:r>
          </a:p>
          <a:p>
            <a:pPr lvl="1"/>
            <a:r>
              <a:rPr lang="en-US" altLang="en-US" sz="2800" dirty="0"/>
              <a:t>Balls, marbles</a:t>
            </a:r>
          </a:p>
          <a:p>
            <a:pPr lvl="1"/>
            <a:r>
              <a:rPr lang="en-US" altLang="en-US" sz="2800" dirty="0"/>
              <a:t>More likely to cause complete obstruction</a:t>
            </a:r>
          </a:p>
          <a:p>
            <a:r>
              <a:rPr lang="en-US" altLang="en-US" sz="3200" dirty="0"/>
              <a:t>Break apart easily</a:t>
            </a:r>
          </a:p>
          <a:p>
            <a:r>
              <a:rPr lang="en-US" altLang="en-US" sz="3200" dirty="0"/>
              <a:t>Compressibility</a:t>
            </a:r>
          </a:p>
          <a:p>
            <a:r>
              <a:rPr lang="en-US" altLang="en-US" sz="3200" dirty="0"/>
              <a:t>Smooth, slippery surface</a:t>
            </a:r>
          </a:p>
        </p:txBody>
      </p:sp>
      <p:pic>
        <p:nvPicPr>
          <p:cNvPr id="5" name="Picture 8" descr="http://4.bp.blogspot.com/_FekELn6Cqq8/R1Rlh4xaEWI/AAAAAAAABV4/7CF0dqa-wCI/s1600-R/Marbles.jpg">
            <a:extLst>
              <a:ext uri="{FF2B5EF4-FFF2-40B4-BE49-F238E27FC236}">
                <a16:creationId xmlns:a16="http://schemas.microsoft.com/office/drawing/2014/main" xmlns="" id="{B7BF5B67-B6A2-472A-0D39-B643AD09A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99818"/>
            <a:ext cx="2819400" cy="1719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http://pickyeaterblog.com/wp-content/uploads/2012/03/popcorn-close-up.jpg">
            <a:extLst>
              <a:ext uri="{FF2B5EF4-FFF2-40B4-BE49-F238E27FC236}">
                <a16:creationId xmlns:a16="http://schemas.microsoft.com/office/drawing/2014/main" xmlns="" id="{2E43B1B0-0827-F191-AB1D-650A00583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00400"/>
            <a:ext cx="2514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://bevfabriccrafts.us-dc1-edit.store.yahoo.net/I/bevfabriccrafts_2102_100281278">
            <a:extLst>
              <a:ext uri="{FF2B5EF4-FFF2-40B4-BE49-F238E27FC236}">
                <a16:creationId xmlns:a16="http://schemas.microsoft.com/office/drawing/2014/main" xmlns="" id="{9254902B-F4DF-94DB-7D3C-39B243F968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181601"/>
            <a:ext cx="2514600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62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Where Does It Go?</a:t>
            </a:r>
            <a:endParaRPr lang="fa-I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BB14B06-24B3-B126-CB30-9F17C08C4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Laryngeal </a:t>
            </a:r>
            <a:r>
              <a:rPr lang="en-US" altLang="en-US" dirty="0"/>
              <a:t>and tracheal foreign objects less common but higher morbidity and mortality</a:t>
            </a:r>
          </a:p>
          <a:p>
            <a:pPr lvl="1"/>
            <a:r>
              <a:rPr lang="en-US" altLang="en-US" dirty="0"/>
              <a:t>Usually larger or irregular objects</a:t>
            </a:r>
          </a:p>
          <a:p>
            <a:r>
              <a:rPr lang="en-US" altLang="en-US" dirty="0" smtClean="0"/>
              <a:t>Majority lodge in bronchi or distal trachea</a:t>
            </a:r>
          </a:p>
          <a:p>
            <a:pPr lvl="1"/>
            <a:r>
              <a:rPr lang="en-US" altLang="en-US" dirty="0" smtClean="0"/>
              <a:t>60% in right lung, mostly </a:t>
            </a:r>
            <a:r>
              <a:rPr lang="en-US" altLang="en-US" dirty="0" err="1" smtClean="0"/>
              <a:t>mainstem</a:t>
            </a:r>
            <a:endParaRPr lang="en-US" altLang="en-US" dirty="0"/>
          </a:p>
        </p:txBody>
      </p:sp>
      <p:pic>
        <p:nvPicPr>
          <p:cNvPr id="5" name="Picture 9" descr="http://www.hyperbaric-oxygen-info.com/image-files/respiratory-system-diagram-001.png">
            <a:extLst>
              <a:ext uri="{FF2B5EF4-FFF2-40B4-BE49-F238E27FC236}">
                <a16:creationId xmlns:a16="http://schemas.microsoft.com/office/drawing/2014/main" xmlns="" id="{CCEF11BE-740B-E56E-706F-9F3123EBC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3657600"/>
            <a:ext cx="2133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89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Site Of Aspiration: Caveats</a:t>
            </a:r>
            <a:endParaRPr lang="fa-I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B345147-6C79-5193-9E02-10375C1B60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400"/>
              <a:t>Objects can fragment and lodge in multiple sites (e.g., sunflower seeds)</a:t>
            </a:r>
          </a:p>
          <a:p>
            <a:r>
              <a:rPr lang="en-US" altLang="en-US" sz="3400"/>
              <a:t>Children can aspirate several different objects concurrently (or sequentially)</a:t>
            </a:r>
          </a:p>
          <a:p>
            <a:r>
              <a:rPr lang="en-US" altLang="en-US" sz="3400"/>
              <a:t>Foreign bodies can erode through the esophagus and cause respiratory symptoms</a:t>
            </a:r>
          </a:p>
          <a:p>
            <a:pPr eaLnBrk="1" hangingPunct="1"/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832255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What Happens When A Child Aspirates?</a:t>
            </a:r>
            <a:endParaRPr lang="fa-IR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4F43356E-DBF5-EEC5-4A41-5BDF42BA0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000" dirty="0"/>
              <a:t>Stage 1</a:t>
            </a:r>
          </a:p>
          <a:p>
            <a:pPr lvl="1"/>
            <a:r>
              <a:rPr lang="en-US" altLang="en-US" sz="2600" dirty="0"/>
              <a:t>Choking episode </a:t>
            </a:r>
            <a:r>
              <a:rPr lang="en-US" altLang="en-US" sz="2600" dirty="0">
                <a:sym typeface="Wingdings" panose="05000000000000000000" pitchFamily="2" charset="2"/>
              </a:rPr>
              <a:t></a:t>
            </a:r>
            <a:r>
              <a:rPr lang="en-US" altLang="en-US" sz="2600" dirty="0"/>
              <a:t> paroxysms of coughing and gagging</a:t>
            </a:r>
          </a:p>
          <a:p>
            <a:pPr lvl="1"/>
            <a:r>
              <a:rPr lang="en-US" altLang="en-US" sz="2600" dirty="0"/>
              <a:t>Occasionally, complete airway obstruction</a:t>
            </a:r>
          </a:p>
          <a:p>
            <a:r>
              <a:rPr lang="en-US" altLang="en-US" sz="3000" dirty="0"/>
              <a:t>Stage 2</a:t>
            </a:r>
          </a:p>
          <a:p>
            <a:pPr lvl="1"/>
            <a:r>
              <a:rPr lang="en-US" altLang="en-US" sz="2600" dirty="0"/>
              <a:t>Accommodation of airway receptors </a:t>
            </a:r>
            <a:r>
              <a:rPr lang="en-US" altLang="en-US" sz="2600" dirty="0">
                <a:sym typeface="Wingdings" panose="05000000000000000000" pitchFamily="2" charset="2"/>
              </a:rPr>
              <a:t> decreased symptoms</a:t>
            </a:r>
          </a:p>
          <a:p>
            <a:r>
              <a:rPr lang="en-US" altLang="en-US" sz="3000" dirty="0">
                <a:sym typeface="Wingdings" panose="05000000000000000000" pitchFamily="2" charset="2"/>
              </a:rPr>
              <a:t>Stage 3</a:t>
            </a:r>
          </a:p>
          <a:p>
            <a:pPr lvl="1"/>
            <a:r>
              <a:rPr lang="en-US" altLang="en-US" sz="2600" dirty="0">
                <a:sym typeface="Wingdings" panose="05000000000000000000" pitchFamily="2" charset="2"/>
              </a:rPr>
              <a:t>Chronic complications (obstruction, erosion, infection)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641345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400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Foreign Body Aspirations  In Children</vt:lpstr>
      <vt:lpstr>Epidemiology</vt:lpstr>
      <vt:lpstr>Who Is At Risk?</vt:lpstr>
      <vt:lpstr>What Gets Aspirated?</vt:lpstr>
      <vt:lpstr>Dangerous Objects</vt:lpstr>
      <vt:lpstr>Where Does It Go?</vt:lpstr>
      <vt:lpstr>Site Of Aspiration: Caveats</vt:lpstr>
      <vt:lpstr>What Happens When A Child Aspirates?</vt:lpstr>
      <vt:lpstr>General Signs And Symptoms</vt:lpstr>
      <vt:lpstr>Often Need High Level Of Suspicion To Diagnose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Foreign Body Aspirations  In Children</dc:title>
  <dc:creator>kodakan10</dc:creator>
  <cp:lastModifiedBy>kodakan10</cp:lastModifiedBy>
  <cp:revision>10</cp:revision>
  <dcterms:created xsi:type="dcterms:W3CDTF">2006-08-16T00:00:00Z</dcterms:created>
  <dcterms:modified xsi:type="dcterms:W3CDTF">2023-07-10T08:15:01Z</dcterms:modified>
</cp:coreProperties>
</file>